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7" r:id="rId2"/>
    <p:sldId id="258" r:id="rId3"/>
    <p:sldId id="259" r:id="rId4"/>
    <p:sldId id="268" r:id="rId5"/>
    <p:sldId id="269" r:id="rId6"/>
    <p:sldId id="270" r:id="rId7"/>
    <p:sldId id="271" r:id="rId8"/>
    <p:sldId id="261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645D12-3A8C-4028-A2CF-00199ABFD2E2}" v="1" dt="2022-11-30T16:01:06.7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02"/>
    <p:restoredTop sz="94647"/>
  </p:normalViewPr>
  <p:slideViewPr>
    <p:cSldViewPr snapToGrid="0" snapToObjects="1">
      <p:cViewPr varScale="1">
        <p:scale>
          <a:sx n="114" d="100"/>
          <a:sy n="114" d="100"/>
        </p:scale>
        <p:origin x="4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Buckles" userId="9e0a5115-94bd-45c1-baf3-e59939c738ab" providerId="ADAL" clId="{E7645D12-3A8C-4028-A2CF-00199ABFD2E2}"/>
    <pc:docChg chg="modSld modMainMaster">
      <pc:chgData name="Peter Buckles" userId="9e0a5115-94bd-45c1-baf3-e59939c738ab" providerId="ADAL" clId="{E7645D12-3A8C-4028-A2CF-00199ABFD2E2}" dt="2022-11-30T16:02:37.353" v="10" actId="1076"/>
      <pc:docMkLst>
        <pc:docMk/>
      </pc:docMkLst>
      <pc:sldChg chg="modSp mod">
        <pc:chgData name="Peter Buckles" userId="9e0a5115-94bd-45c1-baf3-e59939c738ab" providerId="ADAL" clId="{E7645D12-3A8C-4028-A2CF-00199ABFD2E2}" dt="2022-11-30T16:01:13.390" v="2" actId="20577"/>
        <pc:sldMkLst>
          <pc:docMk/>
          <pc:sldMk cId="4077932643" sldId="257"/>
        </pc:sldMkLst>
        <pc:spChg chg="mod">
          <ac:chgData name="Peter Buckles" userId="9e0a5115-94bd-45c1-baf3-e59939c738ab" providerId="ADAL" clId="{E7645D12-3A8C-4028-A2CF-00199ABFD2E2}" dt="2022-11-30T16:01:13.390" v="2" actId="20577"/>
          <ac:spMkLst>
            <pc:docMk/>
            <pc:sldMk cId="4077932643" sldId="257"/>
            <ac:spMk id="2" creationId="{911C757B-A043-7A44-AD0E-AF8902C776AD}"/>
          </ac:spMkLst>
        </pc:spChg>
      </pc:sldChg>
      <pc:sldChg chg="modSp mod">
        <pc:chgData name="Peter Buckles" userId="9e0a5115-94bd-45c1-baf3-e59939c738ab" providerId="ADAL" clId="{E7645D12-3A8C-4028-A2CF-00199ABFD2E2}" dt="2022-11-30T16:02:26.176" v="7" actId="14100"/>
        <pc:sldMkLst>
          <pc:docMk/>
          <pc:sldMk cId="3945531990" sldId="261"/>
        </pc:sldMkLst>
        <pc:spChg chg="mod">
          <ac:chgData name="Peter Buckles" userId="9e0a5115-94bd-45c1-baf3-e59939c738ab" providerId="ADAL" clId="{E7645D12-3A8C-4028-A2CF-00199ABFD2E2}" dt="2022-11-30T16:02:26.176" v="7" actId="14100"/>
          <ac:spMkLst>
            <pc:docMk/>
            <pc:sldMk cId="3945531990" sldId="261"/>
            <ac:spMk id="7" creationId="{7AADBD53-3BA9-0B45-AD73-13261A9F3C55}"/>
          </ac:spMkLst>
        </pc:spChg>
        <pc:picChg chg="mod">
          <ac:chgData name="Peter Buckles" userId="9e0a5115-94bd-45c1-baf3-e59939c738ab" providerId="ADAL" clId="{E7645D12-3A8C-4028-A2CF-00199ABFD2E2}" dt="2022-11-30T16:02:14.202" v="3" actId="1076"/>
          <ac:picMkLst>
            <pc:docMk/>
            <pc:sldMk cId="3945531990" sldId="261"/>
            <ac:picMk id="6" creationId="{32B45983-D977-2946-B82B-AA4449994C06}"/>
          </ac:picMkLst>
        </pc:picChg>
      </pc:sldChg>
      <pc:sldChg chg="modSp mod">
        <pc:chgData name="Peter Buckles" userId="9e0a5115-94bd-45c1-baf3-e59939c738ab" providerId="ADAL" clId="{E7645D12-3A8C-4028-A2CF-00199ABFD2E2}" dt="2022-11-30T16:02:32.462" v="9" actId="1076"/>
        <pc:sldMkLst>
          <pc:docMk/>
          <pc:sldMk cId="3781517697" sldId="266"/>
        </pc:sldMkLst>
        <pc:picChg chg="mod">
          <ac:chgData name="Peter Buckles" userId="9e0a5115-94bd-45c1-baf3-e59939c738ab" providerId="ADAL" clId="{E7645D12-3A8C-4028-A2CF-00199ABFD2E2}" dt="2022-11-30T16:02:31.377" v="8" actId="1076"/>
          <ac:picMkLst>
            <pc:docMk/>
            <pc:sldMk cId="3781517697" sldId="266"/>
            <ac:picMk id="4" creationId="{E9126B52-F70E-614D-B258-2B66BEF92F72}"/>
          </ac:picMkLst>
        </pc:picChg>
        <pc:picChg chg="mod">
          <ac:chgData name="Peter Buckles" userId="9e0a5115-94bd-45c1-baf3-e59939c738ab" providerId="ADAL" clId="{E7645D12-3A8C-4028-A2CF-00199ABFD2E2}" dt="2022-11-30T16:02:32.462" v="9" actId="1076"/>
          <ac:picMkLst>
            <pc:docMk/>
            <pc:sldMk cId="3781517697" sldId="266"/>
            <ac:picMk id="5" creationId="{4808A1E8-C932-3D4C-8E06-64C3EB649457}"/>
          </ac:picMkLst>
        </pc:picChg>
      </pc:sldChg>
      <pc:sldChg chg="modSp mod">
        <pc:chgData name="Peter Buckles" userId="9e0a5115-94bd-45c1-baf3-e59939c738ab" providerId="ADAL" clId="{E7645D12-3A8C-4028-A2CF-00199ABFD2E2}" dt="2022-11-30T16:02:37.353" v="10" actId="1076"/>
        <pc:sldMkLst>
          <pc:docMk/>
          <pc:sldMk cId="1157714857" sldId="267"/>
        </pc:sldMkLst>
        <pc:spChg chg="mod">
          <ac:chgData name="Peter Buckles" userId="9e0a5115-94bd-45c1-baf3-e59939c738ab" providerId="ADAL" clId="{E7645D12-3A8C-4028-A2CF-00199ABFD2E2}" dt="2022-11-30T16:02:37.353" v="10" actId="1076"/>
          <ac:spMkLst>
            <pc:docMk/>
            <pc:sldMk cId="1157714857" sldId="267"/>
            <ac:spMk id="3" creationId="{0E929791-50E7-E64A-A158-7B1D19FFE9F3}"/>
          </ac:spMkLst>
        </pc:spChg>
      </pc:sldChg>
      <pc:sldMasterChg chg="addSp modSp">
        <pc:chgData name="Peter Buckles" userId="9e0a5115-94bd-45c1-baf3-e59939c738ab" providerId="ADAL" clId="{E7645D12-3A8C-4028-A2CF-00199ABFD2E2}" dt="2022-11-30T16:01:06.798" v="0"/>
        <pc:sldMasterMkLst>
          <pc:docMk/>
          <pc:sldMasterMk cId="3440564121" sldId="2147483677"/>
        </pc:sldMasterMkLst>
        <pc:spChg chg="add mod">
          <ac:chgData name="Peter Buckles" userId="9e0a5115-94bd-45c1-baf3-e59939c738ab" providerId="ADAL" clId="{E7645D12-3A8C-4028-A2CF-00199ABFD2E2}" dt="2022-11-30T16:01:06.798" v="0"/>
          <ac:spMkLst>
            <pc:docMk/>
            <pc:sldMasterMk cId="3440564121" sldId="2147483677"/>
            <ac:spMk id="8" creationId="{EDDB4D1D-1193-E68F-6AA8-B25D58362C8B}"/>
          </ac:spMkLst>
        </pc:spChg>
        <pc:spChg chg="add mod">
          <ac:chgData name="Peter Buckles" userId="9e0a5115-94bd-45c1-baf3-e59939c738ab" providerId="ADAL" clId="{E7645D12-3A8C-4028-A2CF-00199ABFD2E2}" dt="2022-11-30T16:01:06.798" v="0"/>
          <ac:spMkLst>
            <pc:docMk/>
            <pc:sldMasterMk cId="3440564121" sldId="2147483677"/>
            <ac:spMk id="36" creationId="{5538A32E-9FD0-1556-8B14-C41C0836CED6}"/>
          </ac:spMkLst>
        </pc:spChg>
        <pc:picChg chg="add mod">
          <ac:chgData name="Peter Buckles" userId="9e0a5115-94bd-45c1-baf3-e59939c738ab" providerId="ADAL" clId="{E7645D12-3A8C-4028-A2CF-00199ABFD2E2}" dt="2022-11-30T16:01:06.798" v="0"/>
          <ac:picMkLst>
            <pc:docMk/>
            <pc:sldMasterMk cId="3440564121" sldId="2147483677"/>
            <ac:picMk id="9" creationId="{E56E98FF-1DE5-D0D2-6DFD-6B4651DAC121}"/>
          </ac:picMkLst>
        </pc:picChg>
      </pc:sldMasterChg>
    </pc:docChg>
  </pc:docChgLst>
</pc:chgInfo>
</file>

<file path=ppt/media/image1.png>
</file>

<file path=ppt/media/image10.tiff>
</file>

<file path=ppt/media/image2.jpg>
</file>

<file path=ppt/media/image3.png>
</file>

<file path=ppt/media/image4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54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66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5596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34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3720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14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00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8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54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48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2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5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582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591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0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80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F34DD-6BB9-3347-A3B4-0FC3FC59282C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351DA80-2FEB-3943-AE24-1D6E44942C8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DB4D1D-1193-E68F-6AA8-B25D58362C8B}"/>
              </a:ext>
            </a:extLst>
          </p:cNvPr>
          <p:cNvSpPr txBox="1"/>
          <p:nvPr userDrawn="1"/>
        </p:nvSpPr>
        <p:spPr>
          <a:xfrm>
            <a:off x="5230301" y="6356350"/>
            <a:ext cx="4170911" cy="365125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Chirag Shah 2023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E56E98FF-1DE5-D0D2-6DFD-6B4651DAC1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3" t="48889" r="4335" b="44306"/>
          <a:stretch/>
        </p:blipFill>
        <p:spPr>
          <a:xfrm>
            <a:off x="9932046" y="6311900"/>
            <a:ext cx="1688453" cy="40957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538A32E-9FD0-1556-8B14-C41C0836CED6}"/>
              </a:ext>
            </a:extLst>
          </p:cNvPr>
          <p:cNvSpPr txBox="1"/>
          <p:nvPr userDrawn="1"/>
        </p:nvSpPr>
        <p:spPr>
          <a:xfrm>
            <a:off x="1278079" y="6356350"/>
            <a:ext cx="3943350" cy="365125"/>
          </a:xfrm>
          <a:prstGeom prst="rect">
            <a:avLst/>
          </a:prstGeom>
        </p:spPr>
        <p:txBody>
          <a:bodyPr vert="horz" wrap="square" lIns="91440" tIns="45720" rIns="91440" bIns="45720" rtlCol="0">
            <a:normAutofit fontScale="92500"/>
          </a:bodyPr>
          <a:lstStyle/>
          <a:p>
            <a:pPr algn="l"/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Shah, </a:t>
            </a:r>
            <a:r>
              <a:rPr lang="en-GB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Hands-on Introduction to Machine Learning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56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95707C4-242D-A082-B72B-4ECEA63094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1C757B-A043-7A44-AD0E-AF8902C776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429189"/>
            <a:ext cx="8915399" cy="2262781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Hands-on Introduction to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CB833-C545-1147-B719-35D0AFB151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Regression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75A1286-BC5F-304E-BAED-DA2E2DAE5D3A}"/>
              </a:ext>
            </a:extLst>
          </p:cNvPr>
          <p:cNvCxnSpPr>
            <a:cxnSpLocks/>
          </p:cNvCxnSpPr>
          <p:nvPr/>
        </p:nvCxnSpPr>
        <p:spPr>
          <a:xfrm>
            <a:off x="1198760" y="4691970"/>
            <a:ext cx="100584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93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059A-CC41-6D42-8D07-8FE97E98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29791-50E7-E64A-A158-7B1D19FFE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05002"/>
            <a:ext cx="8915400" cy="508104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Supervised learning algorithms use a set of examples from previous records that are labeled to make predictions about future.</a:t>
            </a:r>
          </a:p>
          <a:p>
            <a:r>
              <a:rPr lang="en-US" sz="2400" dirty="0"/>
              <a:t>Two main branches: regression and classification</a:t>
            </a:r>
          </a:p>
          <a:p>
            <a:r>
              <a:rPr lang="en-US" sz="2400" dirty="0"/>
              <a:t>Regression allows us to establish a linear relationship between predictor(s) and outcome variables.</a:t>
            </a:r>
          </a:p>
          <a:p>
            <a:r>
              <a:rPr lang="en-US" sz="2400" dirty="0"/>
              <a:t>Ordinary regression may lead to issues of bias, variance, and overfitting. We can address this using regularization, specifically Ridge and Lasso regression methods.</a:t>
            </a:r>
          </a:p>
          <a:p>
            <a:r>
              <a:rPr lang="en-US" sz="2400" dirty="0"/>
              <a:t>Gradient descent can help us solve regression as well, but it is a lot more robust and generalizable technique that can help us look for solutions in many more situations.</a:t>
            </a:r>
          </a:p>
        </p:txBody>
      </p:sp>
    </p:spTree>
    <p:extLst>
      <p:ext uri="{BB962C8B-B14F-4D97-AF65-F5344CB8AC3E}">
        <p14:creationId xmlns:p14="http://schemas.microsoft.com/office/powerpoint/2010/main" val="1157714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16B9A-AFF2-9F4F-BC2F-578084A0D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dirty="0"/>
              <a:t>What is supervised learning?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E642F-6CEC-AF47-9DF1-170410795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r>
              <a:rPr lang="en-US" sz="2400" dirty="0"/>
              <a:t>Learning from data when we have correct labels / outcome values</a:t>
            </a:r>
          </a:p>
          <a:p>
            <a:r>
              <a:rPr lang="en-US" sz="2400" dirty="0"/>
              <a:t>Example: knowing the relationship between size of tumor and cancer (yes/no)</a:t>
            </a:r>
          </a:p>
          <a:p>
            <a:r>
              <a:rPr lang="en-US" sz="2400" dirty="0"/>
              <a:t>A major area: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78957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4AB7D-B20C-6445-A110-7F27E7E4C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dirty="0"/>
              <a:t>What we will cover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A60BA-CF62-1849-A7F1-28BC3F8B4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r>
              <a:rPr lang="en-US" sz="2400" dirty="0"/>
              <a:t>Linear regression</a:t>
            </a:r>
          </a:p>
          <a:p>
            <a:r>
              <a:rPr lang="en-US" sz="2400" dirty="0"/>
              <a:t>Multiple linear regression</a:t>
            </a:r>
          </a:p>
          <a:p>
            <a:r>
              <a:rPr lang="en-US" sz="2400" dirty="0"/>
              <a:t>Lasso and Ridge regression</a:t>
            </a:r>
          </a:p>
          <a:p>
            <a:r>
              <a:rPr lang="en-US" sz="2400" dirty="0"/>
              <a:t>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2297346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CB726-B372-AB74-2297-04E6914E5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Linear Regression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09FF9-BA7D-B7E0-0E7A-50FE4F814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pPr>
              <a:buClr>
                <a:srgbClr val="7893E5"/>
              </a:buClr>
            </a:pPr>
            <a:r>
              <a:rPr lang="en-US" sz="2400" dirty="0"/>
              <a:t>Example from stock portfolio data showing relationship between annual return and excess return</a:t>
            </a:r>
          </a:p>
          <a:p>
            <a:pPr>
              <a:buClr>
                <a:srgbClr val="7893E5"/>
              </a:buClr>
            </a:pPr>
            <a:r>
              <a:rPr lang="en-US" sz="2400" dirty="0"/>
              <a:t>Linear regression is the process of discovering this line</a:t>
            </a:r>
          </a:p>
        </p:txBody>
      </p:sp>
      <p:pic>
        <p:nvPicPr>
          <p:cNvPr id="4" name="image12.png">
            <a:extLst>
              <a:ext uri="{FF2B5EF4-FFF2-40B4-BE49-F238E27FC236}">
                <a16:creationId xmlns:a16="http://schemas.microsoft.com/office/drawing/2014/main" id="{38C0431D-D3B7-7C75-0320-763580F0A4D2}"/>
              </a:ext>
            </a:extLst>
          </p:cNvPr>
          <p:cNvPicPr/>
          <p:nvPr/>
        </p:nvPicPr>
        <p:blipFill rotWithShape="1">
          <a:blip r:embed="rId2"/>
          <a:srcRect l="15410" r="16745" b="-1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3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41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1A2AC-50B2-F25E-A9C3-886A3CD84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8659-CD2F-F8D2-06B7-F3EA8B9B1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11086"/>
            <a:ext cx="8915400" cy="5373188"/>
          </a:xfrm>
        </p:spPr>
        <p:txBody>
          <a:bodyPr>
            <a:normAutofit/>
          </a:bodyPr>
          <a:lstStyle/>
          <a:p>
            <a:pPr>
              <a:buClr>
                <a:srgbClr val="7893E5"/>
              </a:buClr>
            </a:pPr>
            <a:r>
              <a:rPr lang="en-US" sz="2400" dirty="0"/>
              <a:t>X = independent variable/predictor</a:t>
            </a:r>
          </a:p>
          <a:p>
            <a:pPr>
              <a:buClr>
                <a:srgbClr val="7893E5"/>
              </a:buClr>
            </a:pPr>
            <a:r>
              <a:rPr lang="en-US" sz="2400" dirty="0"/>
              <a:t>y = dependent variable/outcome</a:t>
            </a:r>
          </a:p>
          <a:p>
            <a:pPr>
              <a:buClr>
                <a:srgbClr val="7893E5"/>
              </a:buClr>
            </a:pPr>
            <a:r>
              <a:rPr lang="en-US" sz="2400" dirty="0"/>
              <a:t>y = c + m*X</a:t>
            </a:r>
          </a:p>
          <a:p>
            <a:pPr lvl="1">
              <a:buClr>
                <a:srgbClr val="7893E5"/>
              </a:buClr>
            </a:pPr>
            <a:r>
              <a:rPr lang="en-US" sz="2000" dirty="0"/>
              <a:t>c: constant/intercept</a:t>
            </a:r>
          </a:p>
          <a:p>
            <a:pPr lvl="1">
              <a:buClr>
                <a:srgbClr val="7893E5"/>
              </a:buClr>
            </a:pPr>
            <a:r>
              <a:rPr lang="en-US" sz="2000" dirty="0"/>
              <a:t>m: slope/coefficient</a:t>
            </a:r>
          </a:p>
          <a:p>
            <a:pPr>
              <a:buClr>
                <a:srgbClr val="7893E5"/>
              </a:buClr>
            </a:pPr>
            <a:r>
              <a:rPr lang="en-US" sz="2400" dirty="0"/>
              <a:t>Use OLS (ordinary least squared) method for computing error</a:t>
            </a:r>
          </a:p>
          <a:p>
            <a:pPr>
              <a:buClr>
                <a:srgbClr val="7893E5"/>
              </a:buClr>
            </a:pPr>
            <a:r>
              <a:rPr lang="en-US" sz="2400" dirty="0"/>
              <a:t>For a given (hypothesized) line, find mean square error (MSE):</a:t>
            </a:r>
          </a:p>
          <a:p>
            <a:pPr lvl="1">
              <a:buClr>
                <a:srgbClr val="7893E5"/>
              </a:buClr>
            </a:pPr>
            <a:endParaRPr lang="en-US" sz="2000" dirty="0"/>
          </a:p>
        </p:txBody>
      </p:sp>
      <p:pic>
        <p:nvPicPr>
          <p:cNvPr id="4" name="image21.png">
            <a:extLst>
              <a:ext uri="{FF2B5EF4-FFF2-40B4-BE49-F238E27FC236}">
                <a16:creationId xmlns:a16="http://schemas.microsoft.com/office/drawing/2014/main" id="{873CA8A5-D32A-1255-2B4C-30BD7E3F2581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487179" y="5487823"/>
            <a:ext cx="2801663" cy="50649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45777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ADFDF-67FB-C95D-F678-A1D3ABE80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2DF0C-F600-ECC7-3474-7BC9F2DA0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Multiple predictors, single outcome variable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E4BE9-A935-7098-8AB6-FCBEAA2CE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3225800"/>
            <a:ext cx="6502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608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ACACA-BB9C-F2DB-81A5-2F2041B76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 and Lasso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4DC7A-9C4D-1DE0-FA93-6C4217C6E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Large values for parameters in linear regression can be problematic</a:t>
            </a:r>
          </a:p>
          <a:p>
            <a:r>
              <a:rPr lang="en-US" sz="2400" dirty="0"/>
              <a:t>We can modify the OLS and perform regularization</a:t>
            </a:r>
          </a:p>
        </p:txBody>
      </p:sp>
      <p:pic>
        <p:nvPicPr>
          <p:cNvPr id="4" name="image18.png">
            <a:extLst>
              <a:ext uri="{FF2B5EF4-FFF2-40B4-BE49-F238E27FC236}">
                <a16:creationId xmlns:a16="http://schemas.microsoft.com/office/drawing/2014/main" id="{72F44CBE-3136-EF0D-13D8-E5716B6F8F44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074035" y="3687482"/>
            <a:ext cx="4081054" cy="256034"/>
          </a:xfrm>
          <a:prstGeom prst="rect">
            <a:avLst/>
          </a:prstGeom>
          <a:ln/>
        </p:spPr>
      </p:pic>
      <p:pic>
        <p:nvPicPr>
          <p:cNvPr id="5" name="image23.png">
            <a:extLst>
              <a:ext uri="{FF2B5EF4-FFF2-40B4-BE49-F238E27FC236}">
                <a16:creationId xmlns:a16="http://schemas.microsoft.com/office/drawing/2014/main" id="{B578640B-6543-C2C2-0AA5-430B332524B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3074035" y="4415086"/>
            <a:ext cx="4564588" cy="25603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679430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47C23-116B-3849-9864-2FB2E60AF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using gradient descent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B45983-D977-2946-B82B-AA4449994C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461" y="1787893"/>
            <a:ext cx="7097340" cy="4260982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ADBD53-3BA9-0B45-AD73-13261A9F3C55}"/>
              </a:ext>
            </a:extLst>
          </p:cNvPr>
          <p:cNvSpPr txBox="1"/>
          <p:nvPr/>
        </p:nvSpPr>
        <p:spPr>
          <a:xfrm>
            <a:off x="2256639" y="2566143"/>
            <a:ext cx="22650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Error surface for various lines created using linear regression (x represents slope, y represents intercept and z is the error value).</a:t>
            </a:r>
          </a:p>
        </p:txBody>
      </p:sp>
    </p:spTree>
    <p:extLst>
      <p:ext uri="{BB962C8B-B14F-4D97-AF65-F5344CB8AC3E}">
        <p14:creationId xmlns:p14="http://schemas.microsoft.com/office/powerpoint/2010/main" val="3945531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734F-A8DE-BE4E-8D1F-22807628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using gradient descent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126B52-F70E-614D-B258-2B66BEF92F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7388" y="1830524"/>
            <a:ext cx="5232628" cy="4498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08A1E8-C932-3D4C-8E06-64C3EB64945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543256" y="1879720"/>
            <a:ext cx="5232627" cy="444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1769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312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Times New Roman</vt:lpstr>
      <vt:lpstr>Wingdings 3</vt:lpstr>
      <vt:lpstr>Wisp</vt:lpstr>
      <vt:lpstr>A Hands-on Introduction to Machine Learning</vt:lpstr>
      <vt:lpstr>What is supervised learning?</vt:lpstr>
      <vt:lpstr>What we will cover</vt:lpstr>
      <vt:lpstr>Linear Regression</vt:lpstr>
      <vt:lpstr>Linear Regression</vt:lpstr>
      <vt:lpstr>Multiple Linear Regression</vt:lpstr>
      <vt:lpstr>Ridge and Lasso Regression</vt:lpstr>
      <vt:lpstr>Linear regression using gradient descent</vt:lpstr>
      <vt:lpstr>Linear regression using gradient descent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Introduction to Data Science</dc:title>
  <dc:creator>Chirag Shah</dc:creator>
  <cp:lastModifiedBy>Peter Buckles</cp:lastModifiedBy>
  <cp:revision>12</cp:revision>
  <dcterms:created xsi:type="dcterms:W3CDTF">2020-08-04T03:33:30Z</dcterms:created>
  <dcterms:modified xsi:type="dcterms:W3CDTF">2022-11-30T16:02:42Z</dcterms:modified>
</cp:coreProperties>
</file>

<file path=docProps/thumbnail.jpeg>
</file>